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5" r:id="rId10"/>
    <p:sldId id="264" r:id="rId11"/>
    <p:sldId id="274" r:id="rId12"/>
    <p:sldId id="266" r:id="rId13"/>
    <p:sldId id="267" r:id="rId14"/>
    <p:sldId id="273" r:id="rId15"/>
    <p:sldId id="268" r:id="rId16"/>
    <p:sldId id="269" r:id="rId17"/>
    <p:sldId id="270" r:id="rId18"/>
    <p:sldId id="271" r:id="rId19"/>
    <p:sldId id="272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68C"/>
    <a:srgbClr val="F97D55"/>
    <a:srgbClr val="FF5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0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108" y="45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B428-FB30-4013-8C2A-93D89D94A29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A469-B05F-4703-8FE0-407804D6B9C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17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B428-FB30-4013-8C2A-93D89D94A29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A469-B05F-4703-8FE0-407804D6B9C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91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B428-FB30-4013-8C2A-93D89D94A29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A469-B05F-4703-8FE0-407804D6B9C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38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B428-FB30-4013-8C2A-93D89D94A29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A469-B05F-4703-8FE0-407804D6B9C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04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B428-FB30-4013-8C2A-93D89D94A29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A469-B05F-4703-8FE0-407804D6B9C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3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B428-FB30-4013-8C2A-93D89D94A29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A469-B05F-4703-8FE0-407804D6B9C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58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B428-FB30-4013-8C2A-93D89D94A29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A469-B05F-4703-8FE0-407804D6B9C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045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B428-FB30-4013-8C2A-93D89D94A29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A469-B05F-4703-8FE0-407804D6B9C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942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B428-FB30-4013-8C2A-93D89D94A29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A469-B05F-4703-8FE0-407804D6B9C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439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B428-FB30-4013-8C2A-93D89D94A29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A469-B05F-4703-8FE0-407804D6B9C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19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B428-FB30-4013-8C2A-93D89D94A29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0A469-B05F-4703-8FE0-407804D6B9C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617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2B428-FB30-4013-8C2A-93D89D94A29D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0A469-B05F-4703-8FE0-407804D6B9C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7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yI4JwsvKb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9-NCYN6RiMk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vyHzebWn1I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0.png"/><Relationship Id="rId7" Type="http://schemas.openxmlformats.org/officeDocument/2006/relationships/image" Target="../media/image13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4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8841"/>
            <a:ext cx="12192000" cy="420915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954" y="1234497"/>
            <a:ext cx="1538092" cy="9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54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2;p23"/>
          <p:cNvSpPr/>
          <p:nvPr/>
        </p:nvSpPr>
        <p:spPr>
          <a:xfrm>
            <a:off x="801511" y="2087496"/>
            <a:ext cx="4965700" cy="4498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lang="es-BO" sz="28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151     </a:t>
            </a:r>
            <a:r>
              <a:rPr lang="es-BO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casos </a:t>
            </a:r>
            <a:r>
              <a:rPr lang="es-BO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colectivos 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s-BO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BO" sz="28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s-BO" sz="28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58      </a:t>
            </a:r>
            <a:r>
              <a:rPr lang="es-BO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casos </a:t>
            </a:r>
            <a:r>
              <a:rPr lang="es-BO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familiares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lang="es-BO" sz="28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 10      </a:t>
            </a:r>
            <a:r>
              <a:rPr lang="es-BO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países </a:t>
            </a:r>
            <a:r>
              <a:rPr lang="es-BO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sudamericanos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lang="es-BO" sz="2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6.000</a:t>
            </a:r>
            <a:r>
              <a:rPr lang="es-BO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BO" sz="28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s-BO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familias </a:t>
            </a:r>
            <a:r>
              <a:rPr lang="es-BO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alcanzadas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lang="es-BO" sz="28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 85</a:t>
            </a:r>
            <a:r>
              <a:rPr lang="es-BO" sz="28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es-BO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organizaciones </a:t>
            </a:r>
            <a:r>
              <a:rPr lang="es-BO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sociales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lang="es-BO" sz="28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 64</a:t>
            </a:r>
            <a:r>
              <a:rPr lang="es-BO" sz="28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es-BO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colectivos </a:t>
            </a:r>
            <a:r>
              <a:rPr lang="es-BO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activistas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lang="es-BO" sz="28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 35      </a:t>
            </a:r>
            <a:r>
              <a:rPr lang="es-BO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académicos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lang="es-BO" sz="28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102     </a:t>
            </a:r>
            <a:r>
              <a:rPr lang="es-BO" sz="28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ONGs</a:t>
            </a:r>
            <a:r>
              <a:rPr lang="es-BO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 institutos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" name="Google Shape;165;p23"/>
          <p:cNvGraphicFramePr/>
          <p:nvPr>
            <p:extLst>
              <p:ext uri="{D42A27DB-BD31-4B8C-83A1-F6EECF244321}">
                <p14:modId xmlns:p14="http://schemas.microsoft.com/office/powerpoint/2010/main" val="3803990271"/>
              </p:ext>
            </p:extLst>
          </p:nvPr>
        </p:nvGraphicFramePr>
        <p:xfrm>
          <a:off x="6096000" y="2121363"/>
          <a:ext cx="5328250" cy="4229275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2066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5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BO" sz="1800" u="none" strike="noStrike" cap="none">
                          <a:solidFill>
                            <a:schemeClr val="dk1"/>
                          </a:solidFill>
                        </a:rPr>
                        <a:t>PAÍS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BO" sz="1800" u="none" strike="noStrike" cap="none">
                          <a:solidFill>
                            <a:schemeClr val="dk1"/>
                          </a:solidFill>
                        </a:rPr>
                        <a:t>CASOS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BO" sz="1800" u="none" strike="noStrike" cap="none">
                          <a:solidFill>
                            <a:schemeClr val="dk1"/>
                          </a:solidFill>
                        </a:rPr>
                        <a:t>Tiempo acceso a la tierra / Años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BO" sz="1800" u="none" strike="noStrike" cap="none">
                          <a:solidFill>
                            <a:schemeClr val="dk1"/>
                          </a:solidFill>
                        </a:rPr>
                        <a:t>ARGENTINA  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BO" sz="1800" u="none" strike="noStrike" cap="none">
                          <a:solidFill>
                            <a:schemeClr val="dk1"/>
                          </a:solidFill>
                        </a:rPr>
                        <a:t>8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BO" sz="1800" u="none" strike="noStrike" cap="none">
                          <a:solidFill>
                            <a:schemeClr val="dk1"/>
                          </a:solidFill>
                        </a:rPr>
                        <a:t>14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BO" sz="1800" u="none" strike="noStrike" cap="none" dirty="0">
                          <a:solidFill>
                            <a:schemeClr val="dk1"/>
                          </a:solidFill>
                        </a:rPr>
                        <a:t>BOLIVIA      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BO" sz="1800" u="none" strike="noStrike" cap="none">
                          <a:solidFill>
                            <a:schemeClr val="dk1"/>
                          </a:solidFill>
                        </a:rPr>
                        <a:t>44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BO" sz="1800" u="none" strike="noStrike" cap="none">
                          <a:solidFill>
                            <a:schemeClr val="dk1"/>
                          </a:solidFill>
                        </a:rPr>
                        <a:t>21.5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BO" sz="1800" u="none" strike="noStrike" cap="none">
                          <a:solidFill>
                            <a:schemeClr val="dk1"/>
                          </a:solidFill>
                        </a:rPr>
                        <a:t>BRASIL        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BO" sz="1800" u="none" strike="noStrike" cap="none">
                          <a:solidFill>
                            <a:schemeClr val="dk1"/>
                          </a:solidFill>
                        </a:rPr>
                        <a:t>43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BO" sz="1800" u="none" strike="noStrike" cap="none">
                          <a:solidFill>
                            <a:schemeClr val="dk1"/>
                          </a:solidFill>
                        </a:rPr>
                        <a:t>20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BO" sz="1800" u="none" strike="noStrike" cap="none">
                          <a:solidFill>
                            <a:schemeClr val="dk1"/>
                          </a:solidFill>
                        </a:rPr>
                        <a:t>CHILE         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BO" sz="1800" u="none" strike="noStrike" cap="none" dirty="0">
                          <a:solidFill>
                            <a:schemeClr val="dk1"/>
                          </a:solidFill>
                        </a:rPr>
                        <a:t>7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BO" sz="1800" u="none" strike="noStrike" cap="none">
                          <a:solidFill>
                            <a:schemeClr val="dk1"/>
                          </a:solidFill>
                        </a:rPr>
                        <a:t>16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7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BO" sz="1800" u="none" strike="noStrike" cap="none">
                          <a:solidFill>
                            <a:schemeClr val="dk1"/>
                          </a:solidFill>
                        </a:rPr>
                        <a:t>COLOMBIA  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BO" sz="1800" u="none" strike="noStrike" cap="none">
                          <a:solidFill>
                            <a:schemeClr val="dk1"/>
                          </a:solidFill>
                        </a:rPr>
                        <a:t>37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BO" sz="1800" u="none" strike="noStrike" cap="none">
                          <a:solidFill>
                            <a:schemeClr val="dk1"/>
                          </a:solidFill>
                        </a:rPr>
                        <a:t>21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7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BO" sz="1800" u="none" strike="noStrike" cap="none">
                          <a:solidFill>
                            <a:schemeClr val="dk1"/>
                          </a:solidFill>
                        </a:rPr>
                        <a:t>ECUADOR    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BO" sz="1800" u="none" strike="noStrike" cap="none">
                          <a:solidFill>
                            <a:schemeClr val="dk1"/>
                          </a:solidFill>
                        </a:rPr>
                        <a:t>25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BO" sz="1800" u="none" strike="noStrike" cap="none">
                          <a:solidFill>
                            <a:schemeClr val="dk1"/>
                          </a:solidFill>
                        </a:rPr>
                        <a:t>23.5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7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BO" sz="1800" u="none" strike="noStrike" cap="none">
                          <a:solidFill>
                            <a:schemeClr val="dk1"/>
                          </a:solidFill>
                        </a:rPr>
                        <a:t>PARAGUAY  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BO" sz="1800" u="none" strike="noStrike" cap="none">
                          <a:solidFill>
                            <a:schemeClr val="dk1"/>
                          </a:solidFill>
                        </a:rPr>
                        <a:t>16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BO" sz="1800" u="none" strike="noStrike" cap="none">
                          <a:solidFill>
                            <a:schemeClr val="dk1"/>
                          </a:solidFill>
                        </a:rPr>
                        <a:t>10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7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BO" sz="1800" u="none" strike="noStrike" cap="none">
                          <a:solidFill>
                            <a:schemeClr val="dk1"/>
                          </a:solidFill>
                        </a:rPr>
                        <a:t>PERÚ         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BO" sz="1800" u="none" strike="noStrike" cap="none">
                          <a:solidFill>
                            <a:schemeClr val="dk1"/>
                          </a:solidFill>
                        </a:rPr>
                        <a:t>20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BO" sz="1800" u="none" strike="noStrike" cap="none">
                          <a:solidFill>
                            <a:schemeClr val="dk1"/>
                          </a:solidFill>
                        </a:rPr>
                        <a:t>12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7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BO" sz="1800" u="none" strike="noStrike" cap="none">
                          <a:solidFill>
                            <a:schemeClr val="dk1"/>
                          </a:solidFill>
                        </a:rPr>
                        <a:t>URUGUAY    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BO" sz="1800" u="none" strike="noStrike" cap="none">
                          <a:solidFill>
                            <a:schemeClr val="dk1"/>
                          </a:solidFill>
                        </a:rPr>
                        <a:t>6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BO" sz="1800" u="none" strike="noStrike" cap="none">
                          <a:solidFill>
                            <a:schemeClr val="dk1"/>
                          </a:solidFill>
                        </a:rPr>
                        <a:t>8.5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3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BO" sz="1800" u="none" strike="noStrike" cap="none">
                          <a:solidFill>
                            <a:schemeClr val="dk1"/>
                          </a:solidFill>
                        </a:rPr>
                        <a:t>VENEZUELA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BO" sz="1800" u="none" strike="noStrike" cap="none">
                          <a:solidFill>
                            <a:schemeClr val="dk1"/>
                          </a:solidFill>
                        </a:rPr>
                        <a:t>6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BO" sz="1800" u="none" strike="noStrike" cap="none">
                          <a:solidFill>
                            <a:schemeClr val="dk1"/>
                          </a:solidFill>
                        </a:rPr>
                        <a:t>27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2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BO" sz="1800" u="none" strike="noStrike" cap="none">
                          <a:solidFill>
                            <a:schemeClr val="dk1"/>
                          </a:solidFill>
                        </a:rPr>
                        <a:t>TOTAL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BO" sz="1800" u="none" strike="noStrike" cap="none">
                          <a:solidFill>
                            <a:schemeClr val="dk1"/>
                          </a:solidFill>
                        </a:rPr>
                        <a:t>212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BO" sz="1800" u="none" strike="noStrike" cap="none" dirty="0">
                          <a:solidFill>
                            <a:schemeClr val="dk1"/>
                          </a:solidFill>
                        </a:rPr>
                        <a:t>17 años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Título 1"/>
          <p:cNvSpPr txBox="1">
            <a:spLocks/>
          </p:cNvSpPr>
          <p:nvPr/>
        </p:nvSpPr>
        <p:spPr>
          <a:xfrm>
            <a:off x="801511" y="406171"/>
            <a:ext cx="5463823" cy="13436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MX" sz="3300" b="1" dirty="0" smtClean="0">
              <a:solidFill>
                <a:srgbClr val="F97D55"/>
              </a:solidFill>
              <a:latin typeface="Raleway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801511" y="702521"/>
            <a:ext cx="8839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rgbClr val="00A68C"/>
                </a:solidFill>
                <a:latin typeface="Raleway" pitchFamily="2" charset="0"/>
                <a:ea typeface="Calibri"/>
                <a:cs typeface="Calibri"/>
                <a:sym typeface="Calibri"/>
              </a:rPr>
              <a:t>Avances a </a:t>
            </a:r>
            <a:r>
              <a:rPr lang="es-MX" sz="3200" b="1" dirty="0" smtClean="0">
                <a:solidFill>
                  <a:srgbClr val="00A68C"/>
                </a:solidFill>
                <a:latin typeface="Raleway" pitchFamily="2" charset="0"/>
                <a:ea typeface="Calibri"/>
                <a:cs typeface="Calibri"/>
                <a:sym typeface="Calibri"/>
              </a:rPr>
              <a:t>2022</a:t>
            </a:r>
          </a:p>
          <a:p>
            <a:r>
              <a:rPr lang="es-MX" sz="2800" b="1" dirty="0" smtClean="0">
                <a:solidFill>
                  <a:schemeClr val="bg2">
                    <a:lumMod val="25000"/>
                  </a:schemeClr>
                </a:solidFill>
                <a:latin typeface="Raleway" pitchFamily="2" charset="0"/>
                <a:ea typeface="Calibri"/>
                <a:cs typeface="Calibri"/>
                <a:sym typeface="Calibri"/>
              </a:rPr>
              <a:t>Cobertura </a:t>
            </a:r>
            <a:r>
              <a:rPr lang="es-MX" sz="2800" b="1" dirty="0">
                <a:solidFill>
                  <a:schemeClr val="bg2">
                    <a:lumMod val="25000"/>
                  </a:schemeClr>
                </a:solidFill>
                <a:latin typeface="Raleway" pitchFamily="2" charset="0"/>
                <a:ea typeface="Calibri"/>
                <a:cs typeface="Calibri"/>
                <a:sym typeface="Calibri"/>
              </a:rPr>
              <a:t>de 10 países en Sudamérica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2" t="33248" r="23764" b="25686"/>
          <a:stretch/>
        </p:blipFill>
        <p:spPr>
          <a:xfrm>
            <a:off x="970844" y="197866"/>
            <a:ext cx="2842438" cy="66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87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yI4JwsvKbg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23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16698" y="598311"/>
            <a:ext cx="4445000" cy="4619097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s-MX" sz="2400" dirty="0">
                <a:solidFill>
                  <a:schemeClr val="dk1"/>
                </a:solidFill>
                <a:latin typeface="Raleway" pitchFamily="2" charset="0"/>
                <a:ea typeface="Arial"/>
                <a:cs typeface="Arial"/>
                <a:sym typeface="Arial"/>
              </a:rPr>
              <a:t>8 Encuentros por la </a:t>
            </a:r>
            <a:r>
              <a:rPr lang="es-MX" sz="2400" dirty="0" smtClean="0">
                <a:solidFill>
                  <a:schemeClr val="dk1"/>
                </a:solidFill>
                <a:latin typeface="Raleway" pitchFamily="2" charset="0"/>
                <a:ea typeface="Arial"/>
                <a:cs typeface="Arial"/>
                <a:sym typeface="Arial"/>
              </a:rPr>
              <a:t>tierra y </a:t>
            </a:r>
            <a:r>
              <a:rPr lang="es-MX" sz="2400" dirty="0">
                <a:solidFill>
                  <a:schemeClr val="dk1"/>
                </a:solidFill>
                <a:latin typeface="Raleway" pitchFamily="2" charset="0"/>
                <a:ea typeface="Arial"/>
                <a:cs typeface="Arial"/>
                <a:sym typeface="Arial"/>
              </a:rPr>
              <a:t>territorio</a:t>
            </a:r>
            <a:endParaRPr lang="es-MX" sz="2400" dirty="0" smtClean="0">
              <a:latin typeface="Raleway" pitchFamily="2" charset="0"/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s-MX" sz="2400" dirty="0">
                <a:solidFill>
                  <a:schemeClr val="dk1"/>
                </a:solidFill>
                <a:latin typeface="Raleway" pitchFamily="2" charset="0"/>
                <a:ea typeface="Arial"/>
                <a:cs typeface="Arial"/>
                <a:sym typeface="Arial"/>
              </a:rPr>
              <a:t>Muestra fotográfica </a:t>
            </a:r>
            <a:r>
              <a:rPr lang="es-MX" sz="2400" dirty="0" smtClean="0">
                <a:solidFill>
                  <a:schemeClr val="dk1"/>
                </a:solidFill>
                <a:latin typeface="Raleway" pitchFamily="2" charset="0"/>
                <a:ea typeface="Arial"/>
                <a:cs typeface="Arial"/>
                <a:sym typeface="Arial"/>
              </a:rPr>
              <a:t>“</a:t>
            </a:r>
            <a:r>
              <a:rPr lang="es-MX" sz="2400" dirty="0">
                <a:solidFill>
                  <a:schemeClr val="dk1"/>
                </a:solidFill>
                <a:latin typeface="Raleway" pitchFamily="2" charset="0"/>
                <a:ea typeface="Arial"/>
                <a:cs typeface="Arial"/>
                <a:sym typeface="Arial"/>
              </a:rPr>
              <a:t>Voces e imágenes”</a:t>
            </a:r>
          </a:p>
          <a:p>
            <a:pPr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s-MX" sz="2400" dirty="0">
                <a:solidFill>
                  <a:schemeClr val="dk1"/>
                </a:solidFill>
                <a:latin typeface="Raleway" pitchFamily="2" charset="0"/>
                <a:ea typeface="Arial"/>
                <a:cs typeface="Arial"/>
                <a:sym typeface="Arial"/>
              </a:rPr>
              <a:t>Audiovisuales </a:t>
            </a:r>
            <a:r>
              <a:rPr lang="es-MX" sz="2400" dirty="0" smtClean="0">
                <a:solidFill>
                  <a:schemeClr val="dk1"/>
                </a:solidFill>
                <a:latin typeface="Raleway" pitchFamily="2" charset="0"/>
                <a:ea typeface="Arial"/>
                <a:cs typeface="Arial"/>
                <a:sym typeface="Arial"/>
              </a:rPr>
              <a:t>de experiencias </a:t>
            </a:r>
            <a:r>
              <a:rPr lang="es-MX" sz="2400" dirty="0">
                <a:solidFill>
                  <a:schemeClr val="dk1"/>
                </a:solidFill>
                <a:latin typeface="Raleway" pitchFamily="2" charset="0"/>
                <a:ea typeface="Arial"/>
                <a:cs typeface="Arial"/>
                <a:sym typeface="Arial"/>
              </a:rPr>
              <a:t>territoriales</a:t>
            </a:r>
          </a:p>
          <a:p>
            <a:pPr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s-MX" sz="2400" dirty="0">
                <a:solidFill>
                  <a:schemeClr val="dk1"/>
                </a:solidFill>
                <a:latin typeface="Raleway" pitchFamily="2" charset="0"/>
                <a:ea typeface="Arial"/>
                <a:cs typeface="Arial"/>
                <a:sym typeface="Arial"/>
              </a:rPr>
              <a:t>Ensayos y artículos</a:t>
            </a:r>
            <a:endParaRPr lang="es-MX" sz="2400" dirty="0" smtClean="0">
              <a:latin typeface="Raleway" pitchFamily="2" charset="0"/>
            </a:endParaRPr>
          </a:p>
          <a:p>
            <a:endParaRPr lang="en-US" dirty="0"/>
          </a:p>
        </p:txBody>
      </p:sp>
      <p:pic>
        <p:nvPicPr>
          <p:cNvPr id="4" name="Google Shape;172;p24" descr="Declaración por la tierra y territorio, los derechos indígenas y campesinos.  De pie ante la criminalización y violencia contra las mayorías rurales."/>
          <p:cNvPicPr preferRelativeResize="0"/>
          <p:nvPr/>
        </p:nvPicPr>
        <p:blipFill rotWithShape="1">
          <a:blip r:embed="rId2">
            <a:alphaModFix/>
          </a:blip>
          <a:srcRect b="6313"/>
          <a:stretch/>
        </p:blipFill>
        <p:spPr>
          <a:xfrm>
            <a:off x="6238842" y="184371"/>
            <a:ext cx="4729404" cy="3323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lh3.googleusercontent.com/sdW1bh-0pzycAAYDCon9r2OV3Hr4t_VHvfiYcGTAQDZwlmG7NkytPKjEGISVHzQB8guNxl3qpgdkyNb3m3zopjp6MV6dB6JdKX_UCGrErP6XTulTGGYzEniwpPcVfmiHBTZzKgvmnaoNtLx8biIqMBJJScemfg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2" b="10211"/>
          <a:stretch/>
        </p:blipFill>
        <p:spPr bwMode="auto">
          <a:xfrm>
            <a:off x="6238842" y="3714045"/>
            <a:ext cx="4729404" cy="268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r="50172"/>
          <a:stretch/>
        </p:blipFill>
        <p:spPr>
          <a:xfrm>
            <a:off x="1226576" y="3714046"/>
            <a:ext cx="4729404" cy="266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5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11" y="0"/>
            <a:ext cx="12192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t="35448" r="35850" b="27886"/>
          <a:stretch/>
        </p:blipFill>
        <p:spPr>
          <a:xfrm>
            <a:off x="406399" y="2114726"/>
            <a:ext cx="4210757" cy="564444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82032" y="2396948"/>
            <a:ext cx="4659489" cy="1325563"/>
          </a:xfrm>
        </p:spPr>
        <p:txBody>
          <a:bodyPr/>
          <a:lstStyle/>
          <a:p>
            <a:pPr algn="ctr"/>
            <a:r>
              <a:rPr lang="es-BO" b="1" dirty="0" err="1" smtClean="0">
                <a:solidFill>
                  <a:schemeClr val="bg2">
                    <a:lumMod val="25000"/>
                  </a:schemeClr>
                </a:solidFill>
                <a:latin typeface="Raleway" pitchFamily="2" charset="0"/>
              </a:rPr>
              <a:t>Interaprendizaje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60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-NCYN6RiMk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751" y="3235"/>
            <a:ext cx="12186249" cy="685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3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85;p26" descr="Infografía Cursos 2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705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50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04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30488" y="-60385"/>
            <a:ext cx="9731024" cy="691838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/>
          <p:cNvSpPr/>
          <p:nvPr/>
        </p:nvSpPr>
        <p:spPr>
          <a:xfrm>
            <a:off x="9825487" y="-60385"/>
            <a:ext cx="1311215" cy="828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1368724" y="0"/>
            <a:ext cx="1311215" cy="828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46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09;p30"/>
          <p:cNvPicPr preferRelativeResize="0"/>
          <p:nvPr/>
        </p:nvPicPr>
        <p:blipFill rotWithShape="1">
          <a:blip r:embed="rId2">
            <a:alphaModFix/>
          </a:blip>
          <a:srcRect l="10263" t="16826" r="11448" b="5007"/>
          <a:stretch/>
        </p:blipFill>
        <p:spPr>
          <a:xfrm>
            <a:off x="0" y="0"/>
            <a:ext cx="12192000" cy="6843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044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14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1803" y="-148299"/>
            <a:ext cx="10148394" cy="70062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ángulo 5"/>
          <p:cNvSpPr/>
          <p:nvPr/>
        </p:nvSpPr>
        <p:spPr>
          <a:xfrm>
            <a:off x="1230702" y="-148299"/>
            <a:ext cx="1311215" cy="828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9830227" y="-148299"/>
            <a:ext cx="1311215" cy="828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11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t="35448" r="52079" b="27886"/>
          <a:stretch/>
        </p:blipFill>
        <p:spPr>
          <a:xfrm>
            <a:off x="7643962" y="3503579"/>
            <a:ext cx="3009662" cy="564444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7532511" y="3880690"/>
            <a:ext cx="4659489" cy="1325563"/>
          </a:xfrm>
        </p:spPr>
        <p:txBody>
          <a:bodyPr>
            <a:normAutofit/>
          </a:bodyPr>
          <a:lstStyle/>
          <a:p>
            <a:r>
              <a:rPr lang="es-BO" sz="3600" b="1" dirty="0" smtClean="0">
                <a:solidFill>
                  <a:schemeClr val="bg2">
                    <a:lumMod val="25000"/>
                  </a:schemeClr>
                </a:solidFill>
                <a:latin typeface="Raleway" pitchFamily="2" charset="0"/>
              </a:rPr>
              <a:t>Comunicación</a:t>
            </a:r>
            <a:br>
              <a:rPr lang="es-BO" sz="3600" b="1" dirty="0" smtClean="0">
                <a:solidFill>
                  <a:schemeClr val="bg2">
                    <a:lumMod val="25000"/>
                  </a:schemeClr>
                </a:solidFill>
                <a:latin typeface="Raleway" pitchFamily="2" charset="0"/>
              </a:rPr>
            </a:br>
            <a:r>
              <a:rPr lang="es-BO" sz="3600" b="1" dirty="0" smtClean="0">
                <a:solidFill>
                  <a:schemeClr val="bg2">
                    <a:lumMod val="25000"/>
                  </a:schemeClr>
                </a:solidFill>
                <a:latin typeface="Raleway" pitchFamily="2" charset="0"/>
              </a:rPr>
              <a:t>para la incidencia</a:t>
            </a:r>
            <a:endParaRPr lang="en-US" sz="3600" b="1" dirty="0">
              <a:solidFill>
                <a:schemeClr val="bg2">
                  <a:lumMod val="25000"/>
                </a:schemeClr>
              </a:solidFill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49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332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3913" y="1564202"/>
            <a:ext cx="7408653" cy="2938791"/>
          </a:xfrm>
        </p:spPr>
        <p:txBody>
          <a:bodyPr>
            <a:normAutofit/>
          </a:bodyPr>
          <a:lstStyle/>
          <a:p>
            <a:r>
              <a:rPr lang="es-MX" b="1" dirty="0">
                <a:solidFill>
                  <a:schemeClr val="bg2">
                    <a:lumMod val="25000"/>
                  </a:schemeClr>
                </a:solidFill>
                <a:latin typeface="Raleway" pitchFamily="2" charset="0"/>
                <a:ea typeface="Schoolbell"/>
                <a:cs typeface="Schoolbell"/>
                <a:sym typeface="Schoolbell"/>
              </a:rPr>
              <a:t>Renovar el pensamiento </a:t>
            </a:r>
            <a:r>
              <a:rPr lang="es-MX" b="1" dirty="0" smtClean="0">
                <a:solidFill>
                  <a:schemeClr val="bg2">
                    <a:lumMod val="25000"/>
                  </a:schemeClr>
                </a:solidFill>
                <a:latin typeface="Raleway" pitchFamily="2" charset="0"/>
                <a:ea typeface="Schoolbell"/>
                <a:cs typeface="Schoolbell"/>
                <a:sym typeface="Schoolbell"/>
              </a:rPr>
              <a:t/>
            </a:r>
            <a:br>
              <a:rPr lang="es-MX" b="1" dirty="0" smtClean="0">
                <a:solidFill>
                  <a:schemeClr val="bg2">
                    <a:lumMod val="25000"/>
                  </a:schemeClr>
                </a:solidFill>
                <a:latin typeface="Raleway" pitchFamily="2" charset="0"/>
                <a:ea typeface="Schoolbell"/>
                <a:cs typeface="Schoolbell"/>
                <a:sym typeface="Schoolbell"/>
              </a:rPr>
            </a:br>
            <a:r>
              <a:rPr lang="es-MX" b="1" dirty="0" smtClean="0">
                <a:solidFill>
                  <a:schemeClr val="bg2">
                    <a:lumMod val="25000"/>
                  </a:schemeClr>
                </a:solidFill>
                <a:latin typeface="Raleway" pitchFamily="2" charset="0"/>
                <a:ea typeface="Schoolbell"/>
                <a:cs typeface="Schoolbell"/>
                <a:sym typeface="Schoolbell"/>
              </a:rPr>
              <a:t>y </a:t>
            </a:r>
            <a:r>
              <a:rPr lang="es-MX" b="1" dirty="0">
                <a:solidFill>
                  <a:schemeClr val="bg2">
                    <a:lumMod val="25000"/>
                  </a:schemeClr>
                </a:solidFill>
                <a:latin typeface="Raleway" pitchFamily="2" charset="0"/>
                <a:ea typeface="Schoolbell"/>
                <a:cs typeface="Schoolbell"/>
                <a:sym typeface="Schoolbell"/>
              </a:rPr>
              <a:t>las prácticas para el </a:t>
            </a:r>
            <a:r>
              <a:rPr lang="es-MX" b="1" dirty="0" smtClean="0">
                <a:solidFill>
                  <a:schemeClr val="bg2">
                    <a:lumMod val="25000"/>
                  </a:schemeClr>
                </a:solidFill>
                <a:latin typeface="Raleway" pitchFamily="2" charset="0"/>
                <a:ea typeface="Schoolbell"/>
                <a:cs typeface="Schoolbell"/>
                <a:sym typeface="Schoolbell"/>
              </a:rPr>
              <a:t/>
            </a:r>
            <a:br>
              <a:rPr lang="es-MX" b="1" dirty="0" smtClean="0">
                <a:solidFill>
                  <a:schemeClr val="bg2">
                    <a:lumMod val="25000"/>
                  </a:schemeClr>
                </a:solidFill>
                <a:latin typeface="Raleway" pitchFamily="2" charset="0"/>
                <a:ea typeface="Schoolbell"/>
                <a:cs typeface="Schoolbell"/>
                <a:sym typeface="Schoolbell"/>
              </a:rPr>
            </a:br>
            <a:r>
              <a:rPr lang="es-MX" b="1" dirty="0" smtClean="0">
                <a:solidFill>
                  <a:schemeClr val="bg2">
                    <a:lumMod val="25000"/>
                  </a:schemeClr>
                </a:solidFill>
                <a:latin typeface="Raleway" pitchFamily="2" charset="0"/>
                <a:ea typeface="Schoolbell"/>
                <a:cs typeface="Schoolbell"/>
                <a:sym typeface="Schoolbell"/>
              </a:rPr>
              <a:t>desarrollo </a:t>
            </a:r>
            <a:r>
              <a:rPr lang="es-MX" b="1" dirty="0">
                <a:solidFill>
                  <a:schemeClr val="bg2">
                    <a:lumMod val="25000"/>
                  </a:schemeClr>
                </a:solidFill>
                <a:latin typeface="Raleway" pitchFamily="2" charset="0"/>
                <a:ea typeface="Schoolbell"/>
                <a:cs typeface="Schoolbell"/>
                <a:sym typeface="Schoolbell"/>
              </a:rPr>
              <a:t>rural en </a:t>
            </a:r>
            <a:r>
              <a:rPr lang="es-MX" b="1" dirty="0" smtClean="0">
                <a:solidFill>
                  <a:schemeClr val="bg2">
                    <a:lumMod val="25000"/>
                  </a:schemeClr>
                </a:solidFill>
                <a:latin typeface="Raleway" pitchFamily="2" charset="0"/>
                <a:ea typeface="Schoolbell"/>
                <a:cs typeface="Schoolbell"/>
                <a:sym typeface="Schoolbell"/>
              </a:rPr>
              <a:t/>
            </a:r>
            <a:br>
              <a:rPr lang="es-MX" b="1" dirty="0" smtClean="0">
                <a:solidFill>
                  <a:schemeClr val="bg2">
                    <a:lumMod val="25000"/>
                  </a:schemeClr>
                </a:solidFill>
                <a:latin typeface="Raleway" pitchFamily="2" charset="0"/>
                <a:ea typeface="Schoolbell"/>
                <a:cs typeface="Schoolbell"/>
                <a:sym typeface="Schoolbell"/>
              </a:rPr>
            </a:br>
            <a:r>
              <a:rPr lang="es-MX" b="1" dirty="0" smtClean="0">
                <a:solidFill>
                  <a:schemeClr val="bg2">
                    <a:lumMod val="25000"/>
                  </a:schemeClr>
                </a:solidFill>
                <a:latin typeface="Raleway" pitchFamily="2" charset="0"/>
                <a:ea typeface="Schoolbell"/>
                <a:cs typeface="Schoolbell"/>
                <a:sym typeface="Schoolbell"/>
              </a:rPr>
              <a:t>Sudamérica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Raleway" pitchFamily="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3" y="707369"/>
            <a:ext cx="7401110" cy="153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61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37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275" y="952787"/>
            <a:ext cx="3866444" cy="574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3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7031" y="1563271"/>
            <a:ext cx="3099376" cy="477720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39;p34"/>
          <p:cNvSpPr txBox="1"/>
          <p:nvPr/>
        </p:nvSpPr>
        <p:spPr>
          <a:xfrm>
            <a:off x="5929790" y="1428467"/>
            <a:ext cx="6171897" cy="4001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81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BO" sz="2000" dirty="0">
                <a:solidFill>
                  <a:schemeClr val="dk1"/>
                </a:solidFill>
                <a:latin typeface="Raleway" pitchFamily="2" charset="0"/>
              </a:rPr>
              <a:t>Se ha renovado la imagen tanto de la sección de Diálogos y </a:t>
            </a:r>
            <a:r>
              <a:rPr lang="es-BO" sz="2000" dirty="0" smtClean="0">
                <a:solidFill>
                  <a:schemeClr val="dk1"/>
                </a:solidFill>
                <a:latin typeface="Raleway" pitchFamily="2" charset="0"/>
              </a:rPr>
              <a:t>Exploraciones</a:t>
            </a:r>
          </a:p>
          <a:p>
            <a:pPr marL="381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dirty="0">
              <a:solidFill>
                <a:schemeClr val="dk1"/>
              </a:solidFill>
              <a:latin typeface="Raleway" pitchFamily="2" charset="0"/>
            </a:endParaRPr>
          </a:p>
          <a:p>
            <a:pPr marL="381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BO" sz="2000" dirty="0">
                <a:solidFill>
                  <a:schemeClr val="dk1"/>
                </a:solidFill>
                <a:latin typeface="Raleway" pitchFamily="2" charset="0"/>
              </a:rPr>
              <a:t>La serie de Diálogos tiene un promedio de 1000 vistas por </a:t>
            </a:r>
            <a:r>
              <a:rPr lang="es-BO" sz="2000" dirty="0" smtClean="0">
                <a:solidFill>
                  <a:schemeClr val="dk1"/>
                </a:solidFill>
                <a:latin typeface="Raleway" pitchFamily="2" charset="0"/>
              </a:rPr>
              <a:t>articulo</a:t>
            </a:r>
          </a:p>
          <a:p>
            <a:pPr marL="381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dirty="0">
              <a:solidFill>
                <a:schemeClr val="dk1"/>
              </a:solidFill>
              <a:latin typeface="Raleway" pitchFamily="2" charset="0"/>
            </a:endParaRPr>
          </a:p>
          <a:p>
            <a:pPr marL="381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BO" sz="2000" dirty="0">
                <a:solidFill>
                  <a:schemeClr val="dk1"/>
                </a:solidFill>
                <a:latin typeface="Raleway" pitchFamily="2" charset="0"/>
              </a:rPr>
              <a:t>Las publicaciones como libros y cartillas llegan a más personas mediante campañas publicitarias en redes, por ejemplo la publicación </a:t>
            </a:r>
            <a:r>
              <a:rPr lang="es-BO" sz="2000" b="1" i="1" dirty="0">
                <a:solidFill>
                  <a:schemeClr val="dk1"/>
                </a:solidFill>
                <a:latin typeface="Raleway" pitchFamily="2" charset="0"/>
              </a:rPr>
              <a:t>“Bolivia en los tiempos de COVID-19</a:t>
            </a:r>
            <a:r>
              <a:rPr lang="es-BO" sz="2000" dirty="0">
                <a:solidFill>
                  <a:schemeClr val="dk1"/>
                </a:solidFill>
                <a:latin typeface="Raleway" pitchFamily="2" charset="0"/>
              </a:rPr>
              <a:t>” tiene 12500 descargas</a:t>
            </a:r>
            <a:endParaRPr sz="2000" dirty="0">
              <a:solidFill>
                <a:schemeClr val="dk1"/>
              </a:solidFill>
              <a:latin typeface="Raleway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789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6245727" y="3733936"/>
            <a:ext cx="4659489" cy="1325563"/>
          </a:xfrm>
        </p:spPr>
        <p:txBody>
          <a:bodyPr>
            <a:normAutofit/>
          </a:bodyPr>
          <a:lstStyle/>
          <a:p>
            <a:r>
              <a:rPr lang="es-BO" b="1" dirty="0" smtClean="0">
                <a:solidFill>
                  <a:schemeClr val="bg2">
                    <a:lumMod val="25000"/>
                  </a:schemeClr>
                </a:solidFill>
                <a:latin typeface="Raleway" pitchFamily="2" charset="0"/>
              </a:rPr>
              <a:t>Concurso IPDRS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Raleway" pitchFamily="2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t="35448" r="43648" b="27886"/>
          <a:stretch/>
        </p:blipFill>
        <p:spPr>
          <a:xfrm>
            <a:off x="6311872" y="3429000"/>
            <a:ext cx="4549779" cy="70675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37" y="165032"/>
            <a:ext cx="4747589" cy="65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3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9200444" y="1443841"/>
            <a:ext cx="26754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Raleway" pitchFamily="2" charset="0"/>
              </a:rPr>
              <a:t>Último Concurso 2021</a:t>
            </a:r>
          </a:p>
          <a:p>
            <a:r>
              <a:rPr lang="es-MX" b="1" dirty="0" smtClean="0">
                <a:solidFill>
                  <a:srgbClr val="00A68C"/>
                </a:solidFill>
                <a:latin typeface="Raleway" pitchFamily="2" charset="0"/>
              </a:rPr>
              <a:t>"Experiencias de activación y fortalecimiento de sistemas alimentarios campesinos, indígenas y afrodescendientes“</a:t>
            </a:r>
            <a:endParaRPr lang="es-MX" dirty="0">
              <a:solidFill>
                <a:srgbClr val="00A68C"/>
              </a:solidFill>
              <a:latin typeface="Raleway" pitchFamily="2" charset="0"/>
            </a:endParaRPr>
          </a:p>
          <a:p>
            <a:endParaRPr lang="es-MX" dirty="0" smtClean="0">
              <a:latin typeface="Raleway" pitchFamily="2" charset="0"/>
            </a:endParaRPr>
          </a:p>
          <a:p>
            <a:r>
              <a:rPr lang="es-MX" dirty="0" smtClean="0">
                <a:latin typeface="Raleway" pitchFamily="2" charset="0"/>
              </a:rPr>
              <a:t>50 jóvenes: 20 hombres y 30 mujeres de 8 países: Argentina, Bolivia, Brasil, Chile, Colombia, Ecuador, Perú y Venezuela</a:t>
            </a:r>
            <a:endParaRPr lang="en-US" dirty="0">
              <a:latin typeface="Raleway" pitchFamily="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93"/>
          <a:stretch/>
        </p:blipFill>
        <p:spPr>
          <a:xfrm>
            <a:off x="45156" y="860778"/>
            <a:ext cx="8969804" cy="513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1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248355"/>
            <a:ext cx="6096000" cy="8128000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680156" y="2103437"/>
            <a:ext cx="4659489" cy="1325563"/>
          </a:xfrm>
        </p:spPr>
        <p:txBody>
          <a:bodyPr>
            <a:normAutofit/>
          </a:bodyPr>
          <a:lstStyle/>
          <a:p>
            <a:r>
              <a:rPr lang="es-BO" sz="3600" b="1" dirty="0" smtClean="0">
                <a:solidFill>
                  <a:schemeClr val="bg2">
                    <a:lumMod val="25000"/>
                  </a:schemeClr>
                </a:solidFill>
                <a:latin typeface="Raleway" pitchFamily="2" charset="0"/>
              </a:rPr>
              <a:t>Desarrollo territorial</a:t>
            </a:r>
            <a:endParaRPr lang="en-US" sz="3600" b="1" dirty="0">
              <a:solidFill>
                <a:schemeClr val="bg2">
                  <a:lumMod val="25000"/>
                </a:schemeClr>
              </a:solidFill>
              <a:latin typeface="Raleway" pitchFamily="2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t="35448" r="43648" b="27886"/>
          <a:stretch/>
        </p:blipFill>
        <p:spPr>
          <a:xfrm>
            <a:off x="735010" y="1882422"/>
            <a:ext cx="4549779" cy="706756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680154" y="2589178"/>
            <a:ext cx="46594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BO" sz="3600" b="1" dirty="0" smtClean="0">
                <a:solidFill>
                  <a:schemeClr val="bg2">
                    <a:lumMod val="25000"/>
                  </a:schemeClr>
                </a:solidFill>
                <a:latin typeface="Raleway" pitchFamily="2" charset="0"/>
              </a:rPr>
              <a:t>CHACO</a:t>
            </a:r>
            <a:endParaRPr lang="en-US" sz="3600" b="1" dirty="0">
              <a:solidFill>
                <a:schemeClr val="bg2">
                  <a:lumMod val="25000"/>
                </a:schemeClr>
              </a:solidFill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12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picultura en el bosque chaqueño, Manejo productivo, comercialización y fortalecimiento institucio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648" y="112105"/>
            <a:ext cx="2369211" cy="331689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280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39648" y="3579013"/>
            <a:ext cx="2369211" cy="316289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52" name="Picture 4" descr="http://machareti.org/assets/img/optimized/upload-69992-2021-11-19-16-43-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991" y="112105"/>
            <a:ext cx="4928156" cy="6629806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78705" y="3228309"/>
            <a:ext cx="4659489" cy="1325563"/>
          </a:xfrm>
        </p:spPr>
        <p:txBody>
          <a:bodyPr>
            <a:normAutofit/>
          </a:bodyPr>
          <a:lstStyle/>
          <a:p>
            <a:r>
              <a:rPr lang="es-BO" sz="4000" b="1" dirty="0" smtClean="0">
                <a:solidFill>
                  <a:schemeClr val="bg2">
                    <a:lumMod val="25000"/>
                  </a:schemeClr>
                </a:solidFill>
                <a:latin typeface="Raleway" pitchFamily="2" charset="0"/>
              </a:rPr>
              <a:t>Apicultura</a:t>
            </a:r>
            <a:endParaRPr lang="en-US" sz="4000" b="1" dirty="0">
              <a:solidFill>
                <a:schemeClr val="bg2">
                  <a:lumMod val="25000"/>
                </a:schemeClr>
              </a:solidFill>
              <a:latin typeface="Raleway" pitchFamily="2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37" y="1330097"/>
            <a:ext cx="2071764" cy="200377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2" t="33248" r="23764" b="25686"/>
          <a:stretch/>
        </p:blipFill>
        <p:spPr>
          <a:xfrm>
            <a:off x="609402" y="4135771"/>
            <a:ext cx="2506399" cy="58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21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9146822" y="1718811"/>
            <a:ext cx="46594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4000" b="1" dirty="0" smtClean="0">
                <a:solidFill>
                  <a:schemeClr val="bg2">
                    <a:lumMod val="25000"/>
                  </a:schemeClr>
                </a:solidFill>
                <a:latin typeface="Raleway" pitchFamily="2" charset="0"/>
              </a:rPr>
              <a:t>Agendas</a:t>
            </a:r>
            <a:endParaRPr lang="en-US" sz="4000" b="1" dirty="0">
              <a:solidFill>
                <a:schemeClr val="bg2">
                  <a:lumMod val="25000"/>
                </a:schemeClr>
              </a:solidFill>
              <a:latin typeface="Raleway" pitchFamily="2" charset="0"/>
            </a:endParaRPr>
          </a:p>
        </p:txBody>
      </p:sp>
      <p:pic>
        <p:nvPicPr>
          <p:cNvPr id="3074" name="Picture 2" descr="http://machareti.org/assets/img/optimized/upload-24386-2022-03-22-17-51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612" y="378936"/>
            <a:ext cx="3763606" cy="290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machareti.org/assets/img/optimized/upload-27597-2022-03-23-19-22-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927" y="3646311"/>
            <a:ext cx="3760291" cy="283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281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572" y="378936"/>
            <a:ext cx="4357234" cy="6100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2" t="33248" r="23764" b="25686"/>
          <a:stretch/>
        </p:blipFill>
        <p:spPr>
          <a:xfrm>
            <a:off x="9226766" y="2604108"/>
            <a:ext cx="2355701" cy="54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651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192740" y="4186159"/>
            <a:ext cx="3634318" cy="1325563"/>
          </a:xfrm>
        </p:spPr>
        <p:txBody>
          <a:bodyPr>
            <a:normAutofit fontScale="90000"/>
          </a:bodyPr>
          <a:lstStyle/>
          <a:p>
            <a:r>
              <a:rPr lang="es-BO" sz="4800" b="1" dirty="0" smtClean="0">
                <a:solidFill>
                  <a:schemeClr val="bg2">
                    <a:lumMod val="25000"/>
                  </a:schemeClr>
                </a:solidFill>
                <a:latin typeface="Raleway" pitchFamily="2" charset="0"/>
              </a:rPr>
              <a:t>Gastronomía</a:t>
            </a:r>
            <a:endParaRPr lang="en-US" sz="4800" b="1" dirty="0">
              <a:solidFill>
                <a:schemeClr val="bg2">
                  <a:lumMod val="25000"/>
                </a:schemeClr>
              </a:solidFill>
              <a:latin typeface="Raleway" pitchFamily="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349955"/>
            <a:ext cx="6096000" cy="812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t="35448" r="43648" b="27886"/>
          <a:stretch/>
        </p:blipFill>
        <p:spPr>
          <a:xfrm>
            <a:off x="1192740" y="4008169"/>
            <a:ext cx="3566058" cy="55394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3" b="6400"/>
          <a:stretch/>
        </p:blipFill>
        <p:spPr>
          <a:xfrm>
            <a:off x="198299" y="180623"/>
            <a:ext cx="5785798" cy="316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7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3505197"/>
            <a:ext cx="4349988" cy="326249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245" y="76199"/>
            <a:ext cx="4380090" cy="328506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824" y="3499555"/>
            <a:ext cx="4357511" cy="3268133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6896455" y="1488115"/>
            <a:ext cx="2749078" cy="1325563"/>
          </a:xfrm>
        </p:spPr>
        <p:txBody>
          <a:bodyPr>
            <a:normAutofit/>
          </a:bodyPr>
          <a:lstStyle/>
          <a:p>
            <a:r>
              <a:rPr lang="es-BO" sz="4800" b="1" dirty="0" smtClean="0">
                <a:solidFill>
                  <a:schemeClr val="bg2">
                    <a:lumMod val="25000"/>
                  </a:schemeClr>
                </a:solidFill>
                <a:latin typeface="Raleway" pitchFamily="2" charset="0"/>
              </a:rPr>
              <a:t>Textiles</a:t>
            </a:r>
            <a:endParaRPr lang="en-US" sz="4800" b="1" dirty="0">
              <a:solidFill>
                <a:schemeClr val="bg2">
                  <a:lumMod val="25000"/>
                </a:schemeClr>
              </a:solidFill>
              <a:latin typeface="Raleway" pitchFamily="2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2" t="33248" r="23764" b="25686"/>
          <a:stretch/>
        </p:blipFill>
        <p:spPr>
          <a:xfrm>
            <a:off x="6896455" y="1326444"/>
            <a:ext cx="2355701" cy="54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3" y="0"/>
            <a:ext cx="12192000" cy="6858000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7342189" y="3631019"/>
            <a:ext cx="4659489" cy="1325563"/>
          </a:xfrm>
        </p:spPr>
        <p:txBody>
          <a:bodyPr>
            <a:normAutofit/>
          </a:bodyPr>
          <a:lstStyle/>
          <a:p>
            <a:r>
              <a:rPr lang="es-BO" sz="3600" b="1" dirty="0" smtClean="0">
                <a:solidFill>
                  <a:schemeClr val="bg2">
                    <a:lumMod val="25000"/>
                  </a:schemeClr>
                </a:solidFill>
                <a:latin typeface="Raleway" pitchFamily="2" charset="0"/>
              </a:rPr>
              <a:t>Desarrollo territorial</a:t>
            </a:r>
            <a:endParaRPr lang="en-US" sz="3600" b="1" dirty="0">
              <a:solidFill>
                <a:schemeClr val="bg2">
                  <a:lumMod val="25000"/>
                </a:schemeClr>
              </a:solidFill>
              <a:latin typeface="Raleway" pitchFamily="2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t="35448" r="43648" b="27886"/>
          <a:stretch/>
        </p:blipFill>
        <p:spPr>
          <a:xfrm>
            <a:off x="7397043" y="3414889"/>
            <a:ext cx="4549779" cy="706756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7399248" y="4121645"/>
            <a:ext cx="46594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BO" sz="3600" b="1" dirty="0" smtClean="0">
                <a:solidFill>
                  <a:schemeClr val="bg2">
                    <a:lumMod val="25000"/>
                  </a:schemeClr>
                </a:solidFill>
                <a:latin typeface="Raleway" pitchFamily="2" charset="0"/>
              </a:rPr>
              <a:t>AMAZONÍA</a:t>
            </a:r>
            <a:endParaRPr lang="en-US" sz="3600" b="1" dirty="0">
              <a:solidFill>
                <a:schemeClr val="bg2">
                  <a:lumMod val="25000"/>
                </a:schemeClr>
              </a:solidFill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80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8;p41" descr="Bosque educativ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6012" y="559021"/>
            <a:ext cx="5034420" cy="5739957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120421" y="1617211"/>
            <a:ext cx="46594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4000" b="1" dirty="0" smtClean="0">
                <a:solidFill>
                  <a:schemeClr val="bg2">
                    <a:lumMod val="25000"/>
                  </a:schemeClr>
                </a:solidFill>
                <a:latin typeface="Raleway" pitchFamily="2" charset="0"/>
              </a:rPr>
              <a:t>Bosques educativos</a:t>
            </a:r>
            <a:endParaRPr lang="en-US" sz="4000" b="1" dirty="0">
              <a:solidFill>
                <a:schemeClr val="bg2">
                  <a:lumMod val="25000"/>
                </a:schemeClr>
              </a:solidFill>
              <a:latin typeface="Raleway" pitchFamily="2" charset="0"/>
            </a:endParaRPr>
          </a:p>
        </p:txBody>
      </p:sp>
      <p:pic>
        <p:nvPicPr>
          <p:cNvPr id="6" name="svyHzebWn1I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77725" y="3428999"/>
            <a:ext cx="5102185" cy="286997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2" t="33248" r="23764" b="25686"/>
          <a:stretch/>
        </p:blipFill>
        <p:spPr>
          <a:xfrm>
            <a:off x="1263300" y="1320799"/>
            <a:ext cx="2013584" cy="46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3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26" y="0"/>
            <a:ext cx="53737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619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781755" y="368182"/>
            <a:ext cx="46594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4000" b="1" dirty="0" smtClean="0">
                <a:solidFill>
                  <a:schemeClr val="bg2">
                    <a:lumMod val="25000"/>
                  </a:schemeClr>
                </a:solidFill>
                <a:latin typeface="Raleway" pitchFamily="2" charset="0"/>
              </a:rPr>
              <a:t>Formación</a:t>
            </a:r>
            <a:endParaRPr lang="en-US" sz="4000" b="1" dirty="0">
              <a:solidFill>
                <a:schemeClr val="bg2">
                  <a:lumMod val="25000"/>
                </a:schemeClr>
              </a:solidFill>
              <a:latin typeface="Raleway" pitchFamily="2" charset="0"/>
            </a:endParaRPr>
          </a:p>
        </p:txBody>
      </p:sp>
      <p:pic>
        <p:nvPicPr>
          <p:cNvPr id="5" name="Google Shape;297;p41" descr="Educación semipresencial en tiempos de COVID-19: Una experiencia en el área rural amazónico de Pando-Bolivia en 20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84214" y="758216"/>
            <a:ext cx="4025259" cy="4827471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 descr="Biodiversidad, Manejo forestal y Cambio climáti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850" y="1187771"/>
            <a:ext cx="3201500" cy="488027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43" y="2799418"/>
            <a:ext cx="3657600" cy="343204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2" t="33248" r="23764" b="25686"/>
          <a:stretch/>
        </p:blipFill>
        <p:spPr>
          <a:xfrm>
            <a:off x="969664" y="1199472"/>
            <a:ext cx="2355701" cy="54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353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781755" y="368182"/>
            <a:ext cx="46594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4000" b="1" dirty="0" smtClean="0">
                <a:solidFill>
                  <a:schemeClr val="bg2">
                    <a:lumMod val="25000"/>
                  </a:schemeClr>
                </a:solidFill>
                <a:latin typeface="Raleway" pitchFamily="2" charset="0"/>
              </a:rPr>
              <a:t>Campaña</a:t>
            </a:r>
            <a:endParaRPr lang="en-US" sz="4000" b="1" dirty="0">
              <a:solidFill>
                <a:schemeClr val="bg2">
                  <a:lumMod val="25000"/>
                </a:schemeClr>
              </a:solidFill>
              <a:latin typeface="Raleway" pitchFamily="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466" y="135459"/>
            <a:ext cx="4940602" cy="329354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466" y="3485376"/>
            <a:ext cx="4940602" cy="324844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75" y="1748362"/>
            <a:ext cx="3629869" cy="475826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2" t="33248" r="23764" b="25686"/>
          <a:stretch/>
        </p:blipFill>
        <p:spPr>
          <a:xfrm>
            <a:off x="846108" y="313565"/>
            <a:ext cx="2355701" cy="54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72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8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04;p16"/>
          <p:cNvPicPr preferRelativeResize="0"/>
          <p:nvPr/>
        </p:nvPicPr>
        <p:blipFill rotWithShape="1">
          <a:blip r:embed="rId2">
            <a:alphaModFix/>
          </a:blip>
          <a:srcRect t="20400" b="12081"/>
          <a:stretch/>
        </p:blipFill>
        <p:spPr>
          <a:xfrm>
            <a:off x="0" y="483390"/>
            <a:ext cx="12192000" cy="56464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6789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7675" y="-1253067"/>
            <a:ext cx="14419675" cy="811106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48268" y="2103437"/>
            <a:ext cx="5968999" cy="1325563"/>
          </a:xfrm>
        </p:spPr>
        <p:txBody>
          <a:bodyPr/>
          <a:lstStyle/>
          <a:p>
            <a:pPr algn="ctr"/>
            <a:r>
              <a:rPr lang="es-BO" b="1" dirty="0" smtClean="0">
                <a:solidFill>
                  <a:schemeClr val="bg2">
                    <a:lumMod val="25000"/>
                  </a:schemeClr>
                </a:solidFill>
                <a:latin typeface="Raleway" pitchFamily="2" charset="0"/>
              </a:rPr>
              <a:t>Investigación acción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Raleway" pitchFamily="2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t="35448" r="19643" b="27886"/>
          <a:stretch/>
        </p:blipFill>
        <p:spPr>
          <a:xfrm>
            <a:off x="1227666" y="1821215"/>
            <a:ext cx="5410201" cy="56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28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984" y="1262837"/>
            <a:ext cx="6352822" cy="1325563"/>
          </a:xfrm>
        </p:spPr>
        <p:txBody>
          <a:bodyPr>
            <a:normAutofit fontScale="90000"/>
          </a:bodyPr>
          <a:lstStyle/>
          <a:p>
            <a:r>
              <a:rPr lang="es-BO" sz="4000" b="1" dirty="0" smtClean="0">
                <a:solidFill>
                  <a:schemeClr val="bg2">
                    <a:lumMod val="25000"/>
                  </a:schemeClr>
                </a:solidFill>
                <a:latin typeface="Raleway" pitchFamily="2" charset="0"/>
                <a:ea typeface="Calibri"/>
                <a:cs typeface="Calibri"/>
                <a:sym typeface="Calibri"/>
              </a:rPr>
              <a:t>Investigación especializada</a:t>
            </a:r>
            <a:br>
              <a:rPr lang="es-BO" sz="4000" b="1" dirty="0" smtClean="0">
                <a:solidFill>
                  <a:schemeClr val="bg2">
                    <a:lumMod val="25000"/>
                  </a:schemeClr>
                </a:solidFill>
                <a:latin typeface="Raleway" pitchFamily="2" charset="0"/>
                <a:ea typeface="Calibri"/>
                <a:cs typeface="Calibri"/>
                <a:sym typeface="Calibri"/>
              </a:rPr>
            </a:br>
            <a:r>
              <a:rPr lang="es-BO" sz="4000" b="1" dirty="0" smtClean="0">
                <a:solidFill>
                  <a:schemeClr val="bg2">
                    <a:lumMod val="25000"/>
                  </a:schemeClr>
                </a:solidFill>
                <a:latin typeface="Raleway" pitchFamily="2" charset="0"/>
                <a:ea typeface="Calibri"/>
                <a:cs typeface="Calibri"/>
                <a:sym typeface="Calibri"/>
              </a:rPr>
              <a:t>y colaborativa</a:t>
            </a:r>
            <a:r>
              <a:rPr lang="es-BO" dirty="0" smtClean="0"/>
              <a:t/>
            </a:r>
            <a:br>
              <a:rPr lang="es-BO" dirty="0" smtClean="0"/>
            </a:br>
            <a:endParaRPr lang="en-US" dirty="0"/>
          </a:p>
        </p:txBody>
      </p:sp>
      <p:pic>
        <p:nvPicPr>
          <p:cNvPr id="6" name="Google Shape;126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64214" y="3632902"/>
            <a:ext cx="2213616" cy="306000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Google Shape;127;p19"/>
          <p:cNvPicPr preferRelativeResize="0"/>
          <p:nvPr/>
        </p:nvPicPr>
        <p:blipFill rotWithShape="1">
          <a:blip r:embed="rId3">
            <a:alphaModFix/>
          </a:blip>
          <a:srcRect l="20174" t="17294" r="45921" b="5242"/>
          <a:stretch/>
        </p:blipFill>
        <p:spPr>
          <a:xfrm>
            <a:off x="9560433" y="261012"/>
            <a:ext cx="2382172" cy="306000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Google Shape;12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23117" y="3632902"/>
            <a:ext cx="2056804" cy="306000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2" t="33248" r="19835" b="25686"/>
          <a:stretch/>
        </p:blipFill>
        <p:spPr>
          <a:xfrm>
            <a:off x="250718" y="2109405"/>
            <a:ext cx="3147238" cy="662577"/>
          </a:xfrm>
          <a:prstGeom prst="rect">
            <a:avLst/>
          </a:prstGeom>
        </p:spPr>
      </p:pic>
      <p:pic>
        <p:nvPicPr>
          <p:cNvPr id="8" name="Google Shape;124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84622" y="261012"/>
            <a:ext cx="2246157" cy="306000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Google Shape;123;p19" descr="Resultado de imagen para Oscar Bazoberry ) ¿Qué esperar de las ONG?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3350" y="3632902"/>
            <a:ext cx="2246157" cy="306000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Google Shape;121;p19" descr="Resultado de imagen para Oscar Bazoberry chumacero amazonía transfronteriz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86989" y="3632902"/>
            <a:ext cx="2041421" cy="306000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4310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36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0439" y="332157"/>
            <a:ext cx="2206005" cy="3088414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Google Shape;13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9728" y="3735604"/>
            <a:ext cx="2251691" cy="2913954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Google Shape;13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37152" y="332157"/>
            <a:ext cx="2264835" cy="306000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Google Shape;134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80633" y="3735604"/>
            <a:ext cx="2230734" cy="2886833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Google Shape;133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48933" y="3749164"/>
            <a:ext cx="2230735" cy="2886833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6538629" y="1106081"/>
            <a:ext cx="4964750" cy="1201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sz="3700" b="1" dirty="0" smtClean="0">
                <a:solidFill>
                  <a:schemeClr val="bg2">
                    <a:lumMod val="25000"/>
                  </a:schemeClr>
                </a:solidFill>
                <a:latin typeface="Raleway" pitchFamily="2" charset="0"/>
                <a:ea typeface="Calibri"/>
                <a:cs typeface="Calibri"/>
                <a:sym typeface="Calibri"/>
              </a:rPr>
              <a:t>Investigación situada </a:t>
            </a:r>
          </a:p>
          <a:p>
            <a:r>
              <a:rPr lang="es-BO" sz="3700" b="1" dirty="0" smtClean="0">
                <a:solidFill>
                  <a:schemeClr val="bg2">
                    <a:lumMod val="25000"/>
                  </a:schemeClr>
                </a:solidFill>
                <a:latin typeface="Raleway" pitchFamily="2" charset="0"/>
                <a:ea typeface="Calibri"/>
                <a:cs typeface="Calibri"/>
                <a:sym typeface="Calibri"/>
              </a:rPr>
              <a:t>y coyuntural</a:t>
            </a:r>
            <a:endParaRPr lang="en-U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2" t="33248" r="23764" b="25686"/>
          <a:stretch/>
        </p:blipFill>
        <p:spPr>
          <a:xfrm>
            <a:off x="6628940" y="2131983"/>
            <a:ext cx="2842438" cy="66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26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4;p21"/>
          <p:cNvPicPr preferRelativeResize="0"/>
          <p:nvPr/>
        </p:nvPicPr>
        <p:blipFill rotWithShape="1">
          <a:blip r:embed="rId2">
            <a:alphaModFix/>
          </a:blip>
          <a:srcRect l="18863" t="16347" r="23864" b="5229"/>
          <a:stretch/>
        </p:blipFill>
        <p:spPr>
          <a:xfrm>
            <a:off x="5729601" y="2543245"/>
            <a:ext cx="4848088" cy="3732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oogle Shape;143;p21"/>
          <p:cNvPicPr preferRelativeResize="0"/>
          <p:nvPr/>
        </p:nvPicPr>
        <p:blipFill rotWithShape="1">
          <a:blip r:embed="rId3">
            <a:alphaModFix/>
          </a:blip>
          <a:srcRect l="20174" t="16357" r="46446" b="5241"/>
          <a:stretch/>
        </p:blipFill>
        <p:spPr>
          <a:xfrm>
            <a:off x="282224" y="807295"/>
            <a:ext cx="4124380" cy="5446505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5199023" y="807295"/>
            <a:ext cx="5694755" cy="1325563"/>
          </a:xfrm>
        </p:spPr>
        <p:txBody>
          <a:bodyPr>
            <a:normAutofit/>
          </a:bodyPr>
          <a:lstStyle/>
          <a:p>
            <a:r>
              <a:rPr lang="es-BO" sz="4000" b="1" dirty="0" smtClean="0">
                <a:solidFill>
                  <a:schemeClr val="bg2">
                    <a:lumMod val="25000"/>
                  </a:schemeClr>
                </a:solidFill>
                <a:latin typeface="Raleway" pitchFamily="2" charset="0"/>
                <a:ea typeface="Calibri"/>
                <a:cs typeface="Calibri"/>
                <a:sym typeface="Calibri"/>
              </a:rPr>
              <a:t>Material </a:t>
            </a:r>
            <a:r>
              <a:rPr lang="es-BO" sz="4000" b="1" dirty="0" err="1" smtClean="0">
                <a:solidFill>
                  <a:schemeClr val="bg2">
                    <a:lumMod val="25000"/>
                  </a:schemeClr>
                </a:solidFill>
                <a:latin typeface="Raleway" pitchFamily="2" charset="0"/>
                <a:ea typeface="Calibri"/>
                <a:cs typeface="Calibri"/>
                <a:sym typeface="Calibri"/>
              </a:rPr>
              <a:t>popularizable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001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99" y="-327377"/>
            <a:ext cx="10861479" cy="7436448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428978" y="993193"/>
            <a:ext cx="5463823" cy="1343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700" b="1" dirty="0" smtClean="0">
                <a:solidFill>
                  <a:srgbClr val="F97D55"/>
                </a:solidFill>
                <a:latin typeface="Raleway" pitchFamily="2" charset="0"/>
                <a:ea typeface="Calibri"/>
                <a:cs typeface="Calibri"/>
                <a:sym typeface="Calibri"/>
              </a:rPr>
              <a:t>Informe anual</a:t>
            </a:r>
          </a:p>
          <a:p>
            <a:r>
              <a:rPr lang="es-MX" sz="3700" b="1" dirty="0" smtClean="0">
                <a:solidFill>
                  <a:schemeClr val="bg2">
                    <a:lumMod val="25000"/>
                  </a:schemeClr>
                </a:solidFill>
                <a:latin typeface="Raleway" pitchFamily="2" charset="0"/>
                <a:ea typeface="Calibri"/>
                <a:cs typeface="Calibri"/>
                <a:sym typeface="Calibri"/>
              </a:rPr>
              <a:t>Acceso a la tierra y territorio en Sudamérica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2" t="33248" r="23764" b="25686"/>
          <a:stretch/>
        </p:blipFill>
        <p:spPr>
          <a:xfrm>
            <a:off x="510362" y="416072"/>
            <a:ext cx="2842438" cy="66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024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246</Words>
  <Application>Microsoft Office PowerPoint</Application>
  <PresentationFormat>Panorámica</PresentationFormat>
  <Paragraphs>81</Paragraphs>
  <Slides>32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Raleway</vt:lpstr>
      <vt:lpstr>Schoolbell</vt:lpstr>
      <vt:lpstr>Tema de Office</vt:lpstr>
      <vt:lpstr>Presentación de PowerPoint</vt:lpstr>
      <vt:lpstr>Renovar el pensamiento  y las prácticas para el  desarrollo rural en  Sudamérica</vt:lpstr>
      <vt:lpstr>Presentación de PowerPoint</vt:lpstr>
      <vt:lpstr>Presentación de PowerPoint</vt:lpstr>
      <vt:lpstr>Investigación acción</vt:lpstr>
      <vt:lpstr>Investigación especializada y colaborativa </vt:lpstr>
      <vt:lpstr>Presentación de PowerPoint</vt:lpstr>
      <vt:lpstr>Material popularizable</vt:lpstr>
      <vt:lpstr>Presentación de PowerPoint</vt:lpstr>
      <vt:lpstr>Presentación de PowerPoint</vt:lpstr>
      <vt:lpstr>Presentación de PowerPoint</vt:lpstr>
      <vt:lpstr>Presentación de PowerPoint</vt:lpstr>
      <vt:lpstr>Interaprendizaje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Comunicación para la incidencia</vt:lpstr>
      <vt:lpstr>Presentación de PowerPoint</vt:lpstr>
      <vt:lpstr>Concurso IPDRS</vt:lpstr>
      <vt:lpstr>Presentación de PowerPoint</vt:lpstr>
      <vt:lpstr>Desarrollo territorial</vt:lpstr>
      <vt:lpstr>Apicultura</vt:lpstr>
      <vt:lpstr>Presentación de PowerPoint</vt:lpstr>
      <vt:lpstr>Gastronomía</vt:lpstr>
      <vt:lpstr>Textiles</vt:lpstr>
      <vt:lpstr>Desarrollo territorial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Comunicación</dc:creator>
  <cp:lastModifiedBy>Comunicación</cp:lastModifiedBy>
  <cp:revision>34</cp:revision>
  <dcterms:created xsi:type="dcterms:W3CDTF">2022-08-19T14:43:08Z</dcterms:created>
  <dcterms:modified xsi:type="dcterms:W3CDTF">2022-08-19T23:20:00Z</dcterms:modified>
</cp:coreProperties>
</file>